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60" r:id="rId3"/>
    <p:sldId id="283" r:id="rId4"/>
    <p:sldId id="259" r:id="rId5"/>
    <p:sldId id="257" r:id="rId6"/>
    <p:sldId id="262" r:id="rId7"/>
    <p:sldId id="258" r:id="rId8"/>
    <p:sldId id="295" r:id="rId9"/>
    <p:sldId id="261" r:id="rId10"/>
    <p:sldId id="265" r:id="rId11"/>
    <p:sldId id="263" r:id="rId12"/>
    <p:sldId id="296" r:id="rId13"/>
    <p:sldId id="264" r:id="rId14"/>
    <p:sldId id="266" r:id="rId15"/>
    <p:sldId id="297" r:id="rId16"/>
    <p:sldId id="298" r:id="rId17"/>
    <p:sldId id="267" r:id="rId18"/>
    <p:sldId id="299" r:id="rId19"/>
    <p:sldId id="300" r:id="rId20"/>
    <p:sldId id="278" r:id="rId21"/>
    <p:sldId id="301" r:id="rId2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4"/>
    </p:embeddedFont>
    <p:embeddedFont>
      <p:font typeface="Cambria Math" panose="02040503050406030204" pitchFamily="18" charset="0"/>
      <p:regular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Light" panose="000004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>
          <a:extLst>
            <a:ext uri="{FF2B5EF4-FFF2-40B4-BE49-F238E27FC236}">
              <a16:creationId xmlns:a16="http://schemas.microsoft.com/office/drawing/2014/main" id="{6A2E04FB-ED4F-07B3-2476-BDEF8F4D9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>
            <a:extLst>
              <a:ext uri="{FF2B5EF4-FFF2-40B4-BE49-F238E27FC236}">
                <a16:creationId xmlns:a16="http://schemas.microsoft.com/office/drawing/2014/main" id="{EA4409E1-55FD-F082-9C97-762BDE0C0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>
            <a:extLst>
              <a:ext uri="{FF2B5EF4-FFF2-40B4-BE49-F238E27FC236}">
                <a16:creationId xmlns:a16="http://schemas.microsoft.com/office/drawing/2014/main" id="{754C599D-A9C3-CA2B-0601-78B2347B2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616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2B2A59B4-ADDC-28BE-13AB-8CBA895C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>
            <a:extLst>
              <a:ext uri="{FF2B5EF4-FFF2-40B4-BE49-F238E27FC236}">
                <a16:creationId xmlns:a16="http://schemas.microsoft.com/office/drawing/2014/main" id="{625735ED-6D0F-DCFD-76D1-716B601B64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>
            <a:extLst>
              <a:ext uri="{FF2B5EF4-FFF2-40B4-BE49-F238E27FC236}">
                <a16:creationId xmlns:a16="http://schemas.microsoft.com/office/drawing/2014/main" id="{3CAF5791-C69B-2BD0-A1B4-3651AAB15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920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30bb4f9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30bb4f9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D92A32E1-223B-6A2A-5FEA-C650F139F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>
            <a:extLst>
              <a:ext uri="{FF2B5EF4-FFF2-40B4-BE49-F238E27FC236}">
                <a16:creationId xmlns:a16="http://schemas.microsoft.com/office/drawing/2014/main" id="{84DB69EE-47E3-8646-8F82-280A33719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>
            <a:extLst>
              <a:ext uri="{FF2B5EF4-FFF2-40B4-BE49-F238E27FC236}">
                <a16:creationId xmlns:a16="http://schemas.microsoft.com/office/drawing/2014/main" id="{7F9D04BE-E1C0-0AE9-F0ED-29DD59EEC2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04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FC08-E4B2-C5B5-7ADA-C64BD9E7A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55724-D578-98DA-4CEF-82EAB72D2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2DEE6-B59E-D7E7-36F6-24234C944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8CFAD-9E2B-6E34-AF6D-E51210121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F811-CF0A-410C-923E-F789375E5593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309FA-AB20-A4FC-9AA1-AEF9E5E6A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AEA7A-D39B-CC3F-341D-484DD34A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B407-90CF-43F2-917B-4C0CFA73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93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06B3-2356-6C2A-3FFB-304BA8D1D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CCD01-9FC1-0E8F-DFA6-0A2E674A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11298-73F9-C2EC-EEAB-3F3C19D28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B43ED-EA8D-9502-CEEC-656D13F0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F811-CF0A-410C-923E-F789375E5593}" type="datetimeFigureOut">
              <a:rPr lang="en-IN" smtClean="0"/>
              <a:t>12-08-2025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B05F1-7E6C-F4B9-EB3D-62F39E4E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91D27-E129-8204-80AC-993B5CF5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B407-90CF-43F2-917B-4C0CFA73DD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0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0" name="Google Shape;40;p6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815605" y="1430150"/>
            <a:ext cx="34731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49" name="Google Shape;49;p7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855300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3414211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5973122" y="1430150"/>
            <a:ext cx="2315700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9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terials_paper/referencepaper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materials_paper/paper_showing_rssi_fluctuations.pdf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terials_paper/Enhancing_Bluetooth_Channel_Sounding_Performance_in_Complex_Indoor_Environments.pdf" TargetMode="External"/><Relationship Id="rId2" Type="http://schemas.openxmlformats.org/officeDocument/2006/relationships/hyperlink" Target="materials_paper/referencepaper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_vBY-hDvDfQ?feature=shared" TargetMode="External"/><Relationship Id="rId5" Type="http://schemas.openxmlformats.org/officeDocument/2006/relationships/hyperlink" Target="materials_paper/paper_showing_rssi_fluctuations.pdf" TargetMode="External"/><Relationship Id="rId4" Type="http://schemas.openxmlformats.org/officeDocument/2006/relationships/hyperlink" Target="materials_paper/attacks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OneDrive/Desktop/materials_paper/attacks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300039" y="1367928"/>
            <a:ext cx="6765132" cy="24076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Bluetooth</a:t>
            </a:r>
            <a:br>
              <a:rPr lang="en-US" dirty="0"/>
            </a:br>
            <a:r>
              <a:rPr lang="en-US" dirty="0"/>
              <a:t>based distance</a:t>
            </a:r>
            <a:br>
              <a:rPr lang="en-US" dirty="0"/>
            </a:br>
            <a:r>
              <a:rPr lang="en-US" dirty="0"/>
              <a:t>measurement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5095534" y="1300344"/>
            <a:ext cx="3659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ESP-32 C6 based implementation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5095534" y="3022504"/>
            <a:ext cx="3278700" cy="8487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/>
              <a:t>1.RSSI 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/>
              <a:t>2.</a:t>
            </a:r>
            <a:r>
              <a:rPr lang="en-IN" sz="2000" dirty="0"/>
              <a:t>C</a:t>
            </a:r>
            <a:r>
              <a:rPr lang="en" sz="2000" dirty="0"/>
              <a:t>hannel sounding(RTT)</a:t>
            </a:r>
            <a:endParaRPr sz="2000" dirty="0"/>
          </a:p>
        </p:txBody>
      </p: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533C1-C03C-D97C-487B-4E820550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71" y="954198"/>
            <a:ext cx="3152153" cy="3235104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6436520" y="2171700"/>
            <a:ext cx="1085850" cy="587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RSSI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D0AFF1DA-81C2-854A-B6CC-32B1C7DAA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8" y="103887"/>
            <a:ext cx="3147090" cy="49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>
          <a:extLst>
            <a:ext uri="{FF2B5EF4-FFF2-40B4-BE49-F238E27FC236}">
              <a16:creationId xmlns:a16="http://schemas.microsoft.com/office/drawing/2014/main" id="{790A1450-AB73-A8D9-2D14-B10C1FBF9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>
            <a:extLst>
              <a:ext uri="{FF2B5EF4-FFF2-40B4-BE49-F238E27FC236}">
                <a16:creationId xmlns:a16="http://schemas.microsoft.com/office/drawing/2014/main" id="{1416E300-A51D-2040-DD28-F163992427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00335" y="2864644"/>
            <a:ext cx="2921793" cy="58736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0000"/>
                </a:solidFill>
              </a:rPr>
              <a:t>C</a:t>
            </a:r>
            <a:r>
              <a:rPr lang="en" dirty="0">
                <a:solidFill>
                  <a:srgbClr val="FF0000"/>
                </a:solidFill>
              </a:rPr>
              <a:t>hannel sounding(RTT)</a:t>
            </a:r>
            <a:br>
              <a:rPr lang="en" dirty="0">
                <a:solidFill>
                  <a:srgbClr val="FF0000"/>
                </a:solidFill>
              </a:rPr>
            </a:br>
            <a:r>
              <a:rPr lang="en" sz="1400" b="0" dirty="0">
                <a:solidFill>
                  <a:srgbClr val="00B0F0"/>
                </a:solidFill>
                <a:hlinkClick r:id="rId3" action="ppaction://hlinkfile"/>
              </a:rPr>
              <a:t>(click here)</a:t>
            </a:r>
            <a:endParaRPr sz="1400" b="0" dirty="0">
              <a:solidFill>
                <a:srgbClr val="00B0F0"/>
              </a:solidFill>
            </a:endParaRPr>
          </a:p>
        </p:txBody>
      </p:sp>
      <p:sp>
        <p:nvSpPr>
          <p:cNvPr id="151" name="Google Shape;151;p19">
            <a:extLst>
              <a:ext uri="{FF2B5EF4-FFF2-40B4-BE49-F238E27FC236}">
                <a16:creationId xmlns:a16="http://schemas.microsoft.com/office/drawing/2014/main" id="{E5499A2E-A6D4-AEB3-D48C-276C4B4BB7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9F1DB2-64AF-7CF9-308F-58BDF2969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" y="223809"/>
            <a:ext cx="3576754" cy="48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2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585788" y="124323"/>
            <a:ext cx="8273415" cy="3936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Deployed Units &amp; tested environments</a:t>
            </a:r>
            <a:endParaRPr sz="2800" dirty="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F0A55-8571-6A20-34CF-AB4BB4472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9" y="700295"/>
            <a:ext cx="2502762" cy="1871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80F55-BFA3-B16D-D2E8-1590FD30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03" y="653633"/>
            <a:ext cx="2910478" cy="1918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C1515-2096-E332-FD01-26BE940CE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279" y="2648506"/>
            <a:ext cx="3159005" cy="2370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D2B8C-E46A-8F66-0272-ED44385ED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150" y="2699016"/>
            <a:ext cx="3068281" cy="2269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title" idx="4294967295"/>
          </p:nvPr>
        </p:nvSpPr>
        <p:spPr>
          <a:xfrm>
            <a:off x="657225" y="2121300"/>
            <a:ext cx="3098100" cy="90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lt1"/>
                </a:solidFill>
              </a:rPr>
              <a:t>Accuracy Analysis</a:t>
            </a:r>
            <a:endParaRPr sz="2400" b="0" dirty="0">
              <a:solidFill>
                <a:schemeClr val="lt1"/>
              </a:solidFill>
            </a:endParaRPr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5718-166A-9E45-1505-D55A529B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7554039" cy="6324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dirty="0"/>
              <a:t>A graph comparing the original distance and the measured distances using RSSI</a:t>
            </a:r>
            <a:br>
              <a:rPr lang="en-IN" sz="1800" dirty="0"/>
            </a:br>
            <a:r>
              <a:rPr lang="en-IN" sz="1300" b="0" dirty="0">
                <a:hlinkClick r:id="rId2" action="ppaction://hlinkfile"/>
              </a:rPr>
              <a:t>(click here)</a:t>
            </a:r>
            <a:endParaRPr lang="en-IN" sz="1300" b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C816E2-0CE6-196E-19AE-523F2BC5B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2" y="1324042"/>
            <a:ext cx="5461397" cy="32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9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C9D2-51A2-E34C-3159-1263F32E9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304800"/>
            <a:ext cx="8016240" cy="377190"/>
          </a:xfrm>
        </p:spPr>
        <p:txBody>
          <a:bodyPr>
            <a:normAutofit fontScale="90000"/>
          </a:bodyPr>
          <a:lstStyle/>
          <a:p>
            <a:r>
              <a:rPr lang="en-US" sz="2100" dirty="0"/>
              <a:t>A graph depicting original distance values vs the RTT calculated distances</a:t>
            </a:r>
            <a:endParaRPr lang="en-IN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9FC0C-CF53-114D-2CA9-0B16D9857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02" y="1046560"/>
            <a:ext cx="7327976" cy="37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126638" y="127997"/>
            <a:ext cx="4552519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Improvements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88" name="Google Shape;188;p23"/>
          <p:cNvGrpSpPr/>
          <p:nvPr/>
        </p:nvGrpSpPr>
        <p:grpSpPr>
          <a:xfrm>
            <a:off x="3423099" y="1731546"/>
            <a:ext cx="2440200" cy="2440200"/>
            <a:chOff x="4447194" y="1815766"/>
            <a:chExt cx="2440200" cy="2440200"/>
          </a:xfrm>
        </p:grpSpPr>
        <p:sp>
          <p:nvSpPr>
            <p:cNvPr id="189" name="Google Shape;189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FF00"/>
                  </a:solidFill>
                  <a:latin typeface="Aharoni" panose="02010803020104030203" pitchFamily="2" charset="-79"/>
                  <a:ea typeface="Montserrat Light"/>
                  <a:cs typeface="Aharoni" panose="02010803020104030203" pitchFamily="2" charset="-79"/>
                  <a:sym typeface="Montserrat Light"/>
                </a:rPr>
                <a:t>Channel Sounding</a:t>
              </a:r>
              <a:endParaRPr sz="1800" b="1" dirty="0">
                <a:solidFill>
                  <a:srgbClr val="FFFF00"/>
                </a:solidFill>
                <a:latin typeface="Aharoni" panose="02010803020104030203" pitchFamily="2" charset="-79"/>
                <a:ea typeface="Montserrat Light"/>
                <a:cs typeface="Aharoni" panose="02010803020104030203" pitchFamily="2" charset="-79"/>
                <a:sym typeface="Montserrat Light"/>
              </a:endParaRPr>
            </a:p>
          </p:txBody>
        </p:sp>
      </p:grpSp>
      <p:sp>
        <p:nvSpPr>
          <p:cNvPr id="192" name="Google Shape;192;p23"/>
          <p:cNvSpPr/>
          <p:nvPr/>
        </p:nvSpPr>
        <p:spPr>
          <a:xfrm>
            <a:off x="5004466" y="98219"/>
            <a:ext cx="3476118" cy="2951644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RR</a:t>
            </a:r>
            <a:endParaRPr sz="1500" dirty="0">
              <a:solidFill>
                <a:schemeClr val="accen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043BE-66EF-D548-A5D5-B7DB9B00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733" y="478115"/>
            <a:ext cx="2360036" cy="2093635"/>
          </a:xfrm>
          <a:prstGeom prst="rect">
            <a:avLst/>
          </a:prstGeom>
        </p:spPr>
      </p:pic>
      <p:sp>
        <p:nvSpPr>
          <p:cNvPr id="4" name="Google Shape;192;p23">
            <a:extLst>
              <a:ext uri="{FF2B5EF4-FFF2-40B4-BE49-F238E27FC236}">
                <a16:creationId xmlns:a16="http://schemas.microsoft.com/office/drawing/2014/main" id="{8ABB9F1C-9A78-41C5-F822-54990C006DE9}"/>
              </a:ext>
            </a:extLst>
          </p:cNvPr>
          <p:cNvSpPr/>
          <p:nvPr/>
        </p:nvSpPr>
        <p:spPr>
          <a:xfrm>
            <a:off x="361467" y="2191856"/>
            <a:ext cx="3476118" cy="2951644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accent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87282B-29BC-6F51-B234-8B0B1D1C0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28699" y="2678907"/>
            <a:ext cx="2232234" cy="1957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27D27-6C80-C1CE-29B7-C19C1347E762}"/>
              </a:ext>
            </a:extLst>
          </p:cNvPr>
          <p:cNvSpPr txBox="1"/>
          <p:nvPr/>
        </p:nvSpPr>
        <p:spPr>
          <a:xfrm>
            <a:off x="6432533" y="324226"/>
            <a:ext cx="64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C8A68-1525-35C3-F619-389BFD739680}"/>
              </a:ext>
            </a:extLst>
          </p:cNvPr>
          <p:cNvSpPr txBox="1"/>
          <p:nvPr/>
        </p:nvSpPr>
        <p:spPr>
          <a:xfrm>
            <a:off x="1368323" y="2420055"/>
            <a:ext cx="1510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Phase-based Ranging</a:t>
            </a:r>
            <a:endParaRPr lang="en-IN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3B7C6BB6-6958-85B3-9553-037525A6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FF2B5EF4-FFF2-40B4-BE49-F238E27FC236}">
                <a16:creationId xmlns:a16="http://schemas.microsoft.com/office/drawing/2014/main" id="{5176CCBC-005D-73D1-2693-7B22B9B19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" y="250032"/>
            <a:ext cx="8914984" cy="99298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800" dirty="0"/>
              <a:t>Limitations in Implementing Full Channel Sounding with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IQ Samples</a:t>
            </a:r>
            <a:br>
              <a:rPr lang="en-US" sz="1800" dirty="0"/>
            </a:br>
            <a:endParaRPr sz="1800" dirty="0"/>
          </a:p>
        </p:txBody>
      </p:sp>
      <p:sp>
        <p:nvSpPr>
          <p:cNvPr id="122" name="Google Shape;122;p17">
            <a:extLst>
              <a:ext uri="{FF2B5EF4-FFF2-40B4-BE49-F238E27FC236}">
                <a16:creationId xmlns:a16="http://schemas.microsoft.com/office/drawing/2014/main" id="{B7DE4321-7806-A6BB-8897-8DCFF269E6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endParaRPr lang="en-US" sz="1600" dirty="0"/>
          </a:p>
          <a:p>
            <a:r>
              <a:rPr lang="en-US" sz="1600" dirty="0"/>
              <a:t>Combining </a:t>
            </a:r>
            <a:r>
              <a:rPr lang="en-US" sz="1600" b="1" dirty="0"/>
              <a:t>Round Trip Time (RTT)</a:t>
            </a:r>
            <a:r>
              <a:rPr lang="en-US" sz="1600" dirty="0"/>
              <a:t> with </a:t>
            </a:r>
            <a:r>
              <a:rPr lang="en-US" sz="1600" b="1" dirty="0"/>
              <a:t>phase-based ranging</a:t>
            </a:r>
            <a:r>
              <a:rPr lang="en-US" sz="1600" dirty="0"/>
              <a:t> using IQ samples can achieve sub-meter accuracy in distance measurement.</a:t>
            </a:r>
          </a:p>
          <a:p>
            <a:r>
              <a:rPr lang="en-US" sz="1600" b="1" u="sng" dirty="0">
                <a:solidFill>
                  <a:srgbClr val="00B050"/>
                </a:solidFill>
              </a:rPr>
              <a:t>Problem</a:t>
            </a:r>
            <a:r>
              <a:rPr lang="en-US" sz="1600" b="1" dirty="0"/>
              <a:t>:</a:t>
            </a:r>
            <a:r>
              <a:rPr lang="en-US" sz="1600" dirty="0"/>
              <a:t> Present-day smartphones do not provide direct access to raw IQ sample data due to </a:t>
            </a:r>
            <a:r>
              <a:rPr lang="en-US" sz="1600" b="1" dirty="0"/>
              <a:t>hardware abstraction layers</a:t>
            </a:r>
            <a:r>
              <a:rPr lang="en-US" sz="1600" dirty="0"/>
              <a:t> and </a:t>
            </a:r>
            <a:r>
              <a:rPr lang="en-US" sz="1600" b="1" dirty="0"/>
              <a:t>OS-level restrictions</a:t>
            </a:r>
            <a:r>
              <a:rPr lang="en-US" sz="1600" dirty="0"/>
              <a:t>.</a:t>
            </a:r>
          </a:p>
          <a:p>
            <a:r>
              <a:rPr lang="en-US" sz="1600" b="1" dirty="0"/>
              <a:t>ESP32-C6 boards</a:t>
            </a:r>
            <a:r>
              <a:rPr lang="en-US" sz="1600" dirty="0"/>
              <a:t> also do not expose IQ samples for Bluetooth channel sounding, making direct phase-based ranging impossible.</a:t>
            </a:r>
          </a:p>
          <a:p>
            <a:r>
              <a:rPr lang="en-US" sz="1600" dirty="0"/>
              <a:t>These restrictions prevent full implementation of advanced channel sounding on widely available consumer and IoT devices.</a:t>
            </a:r>
          </a:p>
          <a:p>
            <a:r>
              <a:rPr lang="en-US" sz="1600" dirty="0"/>
              <a:t>Current implementations must rely on partial methods (e.g., RSSI + RTT) until hardware and firmware support low-level IQ access.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1600" dirty="0"/>
          </a:p>
        </p:txBody>
      </p:sp>
      <p:sp>
        <p:nvSpPr>
          <p:cNvPr id="123" name="Google Shape;123;p17">
            <a:extLst>
              <a:ext uri="{FF2B5EF4-FFF2-40B4-BE49-F238E27FC236}">
                <a16:creationId xmlns:a16="http://schemas.microsoft.com/office/drawing/2014/main" id="{3263D864-5CB0-E250-A8BB-8D08C34A61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6346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73992-150B-1379-361F-62DD48AF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F79F36-CBB4-981F-86F4-20AAEF8AA24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82" b="2182"/>
          <a:stretch>
            <a:fillRect/>
          </a:stretch>
        </p:blipFill>
        <p:spPr>
          <a:xfrm>
            <a:off x="4902020" y="594519"/>
            <a:ext cx="4070113" cy="3213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0BB8B519-C4BE-2DC2-A47C-F3A6E23D58C4}"/>
                  </a:ext>
                </a:extLst>
              </p:cNvPr>
              <p:cNvSpPr>
                <a:spLocks noGrp="1" noChangeArrowheads="1"/>
              </p:cNvSpPr>
              <p:nvPr>
                <p:ph type="body" sz="half" idx="2"/>
              </p:nvPr>
            </p:nvSpPr>
            <p:spPr bwMode="auto">
              <a:xfrm>
                <a:off x="171867" y="1263699"/>
                <a:ext cx="6249988" cy="26161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IQ samples contain 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in-phase (I)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and 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quadrature (Q)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data, preserving the signal’s amplitude and phase.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The 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phase difference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between transmitted and received signals is proportional to the signal’s travel distance.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Distance is calculated using:</a:t>
                </a:r>
              </a:p>
              <a:p>
                <a:pPr lvl="7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0" lang="en-US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0" lang="en-US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.∆∅/(2</m:t>
                      </m:r>
                      <m:r>
                        <a:rPr kumimoji="0" lang="en-US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kumimoji="0" lang="en-US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en-US" sz="20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0" lang="en-US" altLang="en-US" sz="20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RTT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gives coarse distance, while 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phase-based ranging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from IQ samples provides fine precision.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Combining both enables 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centimeter-level accuracy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, but current smartphones and ESP32-C6 boards do not expose IQ data.</a:t>
                </a:r>
              </a:p>
            </p:txBody>
          </p:sp>
        </mc:Choice>
        <mc:Fallback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0BB8B519-C4BE-2DC2-A47C-F3A6E23D5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 bwMode="auto">
              <a:xfrm>
                <a:off x="171867" y="1263699"/>
                <a:ext cx="6249988" cy="2616101"/>
              </a:xfrm>
              <a:prstGeom prst="rect">
                <a:avLst/>
              </a:prstGeom>
              <a:blipFill>
                <a:blip r:embed="rId3"/>
                <a:stretch>
                  <a:fillRect l="-488" t="-233" b="-25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1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288488" y="1543494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US" sz="2000" dirty="0"/>
              <a:t>we chose Bluetooth for indoor navigation because it is available in almost every smartphone, requires no additional hardware, and operates with low power consumption. Its short-range communication is reliable in enclosed spaces, making it well-suited for accurate distance measurement and real-time positioning within buildings.</a:t>
            </a:r>
            <a:endParaRPr sz="2000"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E7B50A-48FF-E18F-B11F-B96B7F412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57" y="3187057"/>
            <a:ext cx="3243262" cy="1809600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1593057" y="1914600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Thanks!</a:t>
            </a:r>
            <a:endParaRPr sz="9600" dirty="0"/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20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6CE3-C6A0-5171-3091-C175AE927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BB62C-0CC5-3971-5734-F2C44ED9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875" y="1430146"/>
            <a:ext cx="8779669" cy="3541903"/>
          </a:xfrm>
        </p:spPr>
        <p:txBody>
          <a:bodyPr/>
          <a:lstStyle/>
          <a:p>
            <a:r>
              <a:rPr lang="en-US" sz="2000" dirty="0"/>
              <a:t>BLE Channel Sounding: Novel Method for </a:t>
            </a:r>
            <a:r>
              <a:rPr lang="en-IN" sz="2000" dirty="0"/>
              <a:t>Enhanced Ranging Accuracy in Vehicle Access </a:t>
            </a:r>
            <a:r>
              <a:rPr lang="en-IN" sz="2000" dirty="0">
                <a:hlinkClick r:id="rId2" action="ppaction://hlinkfile"/>
              </a:rPr>
              <a:t>[1]</a:t>
            </a:r>
            <a:endParaRPr lang="en-IN" sz="2000" dirty="0"/>
          </a:p>
          <a:p>
            <a:r>
              <a:rPr lang="en-US" b="1" dirty="0"/>
              <a:t>Enhancing Bluetooth Channel Sounding Performance in Complex Indoor </a:t>
            </a:r>
            <a:r>
              <a:rPr lang="en-IN" b="1" dirty="0"/>
              <a:t>Environments </a:t>
            </a:r>
            <a:r>
              <a:rPr lang="en-IN" b="1" dirty="0">
                <a:hlinkClick r:id="rId3" action="ppaction://hlinkfile"/>
              </a:rPr>
              <a:t>[2]</a:t>
            </a:r>
            <a:endParaRPr lang="en-IN" b="1" dirty="0"/>
          </a:p>
          <a:p>
            <a:r>
              <a:rPr lang="en-IN" sz="2000" b="1" dirty="0"/>
              <a:t>RSSI Attacks </a:t>
            </a:r>
            <a:r>
              <a:rPr lang="en-IN" sz="2000" b="1" dirty="0">
                <a:hlinkClick r:id="rId4" action="ppaction://hlinkfile"/>
              </a:rPr>
              <a:t>[3]</a:t>
            </a:r>
            <a:endParaRPr lang="en-IN" sz="2000" b="1" dirty="0"/>
          </a:p>
          <a:p>
            <a:r>
              <a:rPr lang="en-IN" sz="2000" b="1" dirty="0"/>
              <a:t>RSSI Fluctuations </a:t>
            </a:r>
            <a:r>
              <a:rPr lang="en-IN" sz="2000" b="1" dirty="0">
                <a:hlinkClick r:id="rId5" action="ppaction://hlinkfile"/>
              </a:rPr>
              <a:t>[4]</a:t>
            </a:r>
            <a:endParaRPr lang="en-IN" sz="2000" b="1" dirty="0"/>
          </a:p>
          <a:p>
            <a:r>
              <a:rPr lang="en-IN" sz="2000" dirty="0">
                <a:hlinkClick r:id="rId6"/>
              </a:rPr>
              <a:t>https://youtu.be/_vBY-hDvDfQ?feature=shared</a:t>
            </a:r>
            <a:r>
              <a:rPr lang="en-IN" sz="2000" dirty="0"/>
              <a:t> </a:t>
            </a:r>
          </a:p>
          <a:p>
            <a:r>
              <a:rPr lang="en-IN" sz="2000" dirty="0"/>
              <a:t>https://www.bluetooth.com/channel-sounding-tech-overview/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2E261-B26B-AB52-2F40-31EC81E07E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893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00" name="Google Shape;400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01" name="Google Shape;401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4" name="Google Shape;404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6" name="Google Shape;406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7" name="Google Shape;407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10" name="Google Shape;410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2" name="Google Shape;412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3" name="Google Shape;413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6" name="Google Shape;416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8" name="Google Shape;418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9" name="Google Shape;419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21" name="Google Shape;421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tx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RSSI-Based Measurement</a:t>
            </a:r>
            <a:endParaRPr sz="900" b="1" dirty="0">
              <a:solidFill>
                <a:schemeClr val="tx2">
                  <a:lumMod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tx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Channel Sounding(RTT)</a:t>
            </a:r>
            <a:endParaRPr sz="900" b="1" dirty="0">
              <a:solidFill>
                <a:schemeClr val="tx2">
                  <a:lumMod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tx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Accuracy Analysis</a:t>
            </a:r>
            <a:endParaRPr sz="900" b="1" dirty="0">
              <a:solidFill>
                <a:schemeClr val="tx2">
                  <a:lumMod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tx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Challenges with RSSI</a:t>
            </a:r>
            <a:endParaRPr sz="900" b="1" dirty="0">
              <a:solidFill>
                <a:schemeClr val="tx2">
                  <a:lumMod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tx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Implementation on ESP32-C6</a:t>
            </a:r>
            <a:endParaRPr sz="900" b="1" dirty="0">
              <a:solidFill>
                <a:schemeClr val="tx2">
                  <a:lumMod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tx2">
                    <a:lumMod val="1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Complete Channel Sounding(RTT + Phase Based Ranging)</a:t>
            </a:r>
            <a:endParaRPr sz="900" b="1" dirty="0">
              <a:solidFill>
                <a:schemeClr val="tx2">
                  <a:lumMod val="1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RSSI-Based Measurement</a:t>
            </a:r>
            <a:endParaRPr sz="3600"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5300" y="278788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</a:t>
            </a:r>
            <a:r>
              <a:rPr lang="en" dirty="0"/>
              <a:t>ow RSSI work’s</a:t>
            </a:r>
            <a:endParaRPr dirty="0"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1"/>
          </p:nvPr>
        </p:nvSpPr>
        <p:spPr>
          <a:xfrm>
            <a:off x="855300" y="972950"/>
            <a:ext cx="7138556" cy="331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b="1" dirty="0"/>
              <a:t>How RSSI-Based Distance Measurement Works</a:t>
            </a:r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Bluetooth Advertiser</a:t>
            </a:r>
            <a:r>
              <a:rPr lang="en-US" dirty="0"/>
              <a:t> broadcasts packets at a known transmission power.</a:t>
            </a:r>
          </a:p>
          <a:p>
            <a:r>
              <a:rPr lang="en-US" dirty="0"/>
              <a:t>A </a:t>
            </a:r>
            <a:r>
              <a:rPr lang="en-US" b="1" dirty="0"/>
              <a:t>Bluetooth Scanner</a:t>
            </a:r>
            <a:r>
              <a:rPr lang="en-US" dirty="0"/>
              <a:t> receives these packets and measures the </a:t>
            </a:r>
            <a:r>
              <a:rPr lang="en-US" b="1" dirty="0"/>
              <a:t>RSSI</a:t>
            </a:r>
            <a:r>
              <a:rPr lang="en-US" dirty="0"/>
              <a:t> value in dBm.</a:t>
            </a:r>
          </a:p>
          <a:p>
            <a:r>
              <a:rPr lang="en-US" dirty="0"/>
              <a:t>Signal strength decreases as the distance between advertiser and scanner increases.</a:t>
            </a:r>
          </a:p>
          <a:p>
            <a:r>
              <a:rPr lang="en-US" dirty="0"/>
              <a:t>Using a </a:t>
            </a:r>
            <a:r>
              <a:rPr lang="en-US" b="1" dirty="0"/>
              <a:t>path loss model</a:t>
            </a:r>
            <a:r>
              <a:rPr lang="en-US" dirty="0"/>
              <a:t> or calibration data, RSSI values are converted into estimated distances.</a:t>
            </a:r>
          </a:p>
          <a:p>
            <a:r>
              <a:rPr lang="en-US" dirty="0"/>
              <a:t>This approach is simple and uses existing Bluetooth hardware, but accuracy can be reduced by indoor obstacles, interference, and multipath effects.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394239" y="1856044"/>
            <a:ext cx="7308056" cy="8863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4800" dirty="0">
                <a:solidFill>
                  <a:schemeClr val="lt1"/>
                </a:solidFill>
              </a:rPr>
            </a:br>
            <a:r>
              <a:rPr lang="en-IN" sz="4800" dirty="0">
                <a:solidFill>
                  <a:schemeClr val="lt1"/>
                </a:solidFill>
              </a:rPr>
              <a:t>2.</a:t>
            </a:r>
            <a:br>
              <a:rPr lang="en-IN" sz="4800" dirty="0">
                <a:solidFill>
                  <a:schemeClr val="lt1"/>
                </a:solidFill>
              </a:rPr>
            </a:br>
            <a:r>
              <a:rPr lang="en-IN" sz="4800" dirty="0">
                <a:solidFill>
                  <a:schemeClr val="lt1"/>
                </a:solidFill>
              </a:rPr>
              <a:t>P</a:t>
            </a:r>
            <a:r>
              <a:rPr lang="en" sz="4800" dirty="0">
                <a:solidFill>
                  <a:schemeClr val="lt1"/>
                </a:solidFill>
              </a:rPr>
              <a:t>roblems with RSSI 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316992" y="329184"/>
            <a:ext cx="8314944" cy="36498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dirty="0"/>
              <a:t>Multipath Effect</a:t>
            </a:r>
            <a:r>
              <a:rPr lang="en-US" dirty="0"/>
              <a:t> – Signals bounce off walls and objects, causing fluctuating readings.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dirty="0"/>
              <a:t>Obstacle Interference</a:t>
            </a:r>
            <a:r>
              <a:rPr lang="en-US" dirty="0"/>
              <a:t> – Furniture, walls, and people block or weaken Bluetooth signals.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dirty="0"/>
              <a:t>Calibration Dependency</a:t>
            </a:r>
            <a:r>
              <a:rPr lang="en-US" dirty="0"/>
              <a:t> – Requires environment-specific calibration for acceptable accuracy.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dirty="0"/>
              <a:t>Signal Manipulation Risk</a:t>
            </a:r>
            <a:r>
              <a:rPr lang="en-US" dirty="0"/>
              <a:t> – Devices like amplifiers can artificially boost signal strength, making distant objects appear much closer than they actually are.</a:t>
            </a:r>
            <a:r>
              <a:rPr lang="en-US" dirty="0">
                <a:hlinkClick r:id="rId3" action="ppaction://hlinkfile"/>
              </a:rPr>
              <a:t>(click here)</a:t>
            </a:r>
            <a:endParaRPr b="1" dirty="0"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89034132-9BCC-8CB4-36CF-C960BD940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>
            <a:extLst>
              <a:ext uri="{FF2B5EF4-FFF2-40B4-BE49-F238E27FC236}">
                <a16:creationId xmlns:a16="http://schemas.microsoft.com/office/drawing/2014/main" id="{340005BB-BA50-9169-7CC2-D4A77E646A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3.</a:t>
            </a: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C</a:t>
            </a:r>
            <a:r>
              <a:rPr lang="en" sz="3600" dirty="0"/>
              <a:t>hannel sounding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948B1-DA4C-0051-6062-AE391102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1" y="3662893"/>
            <a:ext cx="5022056" cy="1137904"/>
          </a:xfrm>
          <a:prstGeom prst="rect">
            <a:avLst/>
          </a:prstGeom>
          <a:ln>
            <a:solidFill>
              <a:srgbClr val="00B0F0"/>
            </a:solidFill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61043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</a:t>
            </a:r>
            <a:r>
              <a:rPr lang="en" dirty="0"/>
              <a:t>orking of channel sounding(RTT)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endParaRPr lang="en-US" sz="1600" dirty="0"/>
          </a:p>
          <a:p>
            <a:r>
              <a:rPr lang="en-US" sz="1600" b="1" dirty="0"/>
              <a:t>Initiator</a:t>
            </a:r>
            <a:r>
              <a:rPr lang="en-US" sz="1600" dirty="0"/>
              <a:t> sends a known Bluetooth packet to the </a:t>
            </a:r>
            <a:r>
              <a:rPr lang="en-US" sz="1600" b="1" dirty="0"/>
              <a:t>Reflector</a:t>
            </a:r>
            <a:r>
              <a:rPr lang="en-US" sz="1600" dirty="0"/>
              <a:t>.</a:t>
            </a:r>
          </a:p>
          <a:p>
            <a:r>
              <a:rPr lang="en-US" sz="1600" dirty="0"/>
              <a:t>Reflector immediately returns the packet back to the initiator.</a:t>
            </a:r>
          </a:p>
          <a:p>
            <a:r>
              <a:rPr lang="en-US" sz="1600" dirty="0"/>
              <a:t>Initiator measures the </a:t>
            </a:r>
            <a:r>
              <a:rPr lang="en-US" sz="1600" b="1" dirty="0"/>
              <a:t>Round-Trip Time (RTT)</a:t>
            </a:r>
            <a:r>
              <a:rPr lang="en-US" sz="1600" dirty="0"/>
              <a:t> between sending and receiving.</a:t>
            </a:r>
          </a:p>
          <a:p>
            <a:r>
              <a:rPr lang="en-US" sz="1600" dirty="0"/>
              <a:t>RTT is converted into distance using the </a:t>
            </a:r>
            <a:r>
              <a:rPr lang="en-US" sz="1600" b="1" dirty="0"/>
              <a:t>speed of radio waves (~3×10⁸ m/s)</a:t>
            </a:r>
            <a:r>
              <a:rPr lang="en-US" sz="1600" dirty="0"/>
              <a:t>.</a:t>
            </a:r>
          </a:p>
          <a:p>
            <a:r>
              <a:rPr lang="en-US" sz="1600" dirty="0"/>
              <a:t>Provides higher accuracy than RSSI because it relies on time measurement, not signal strength.</a:t>
            </a:r>
          </a:p>
          <a:p>
            <a:r>
              <a:rPr lang="en-US" sz="1600" dirty="0"/>
              <a:t>Less affected by multipath interference and environmental changes.</a:t>
            </a:r>
          </a:p>
          <a:p>
            <a:r>
              <a:rPr lang="en-US" sz="1600" dirty="0"/>
              <a:t>Can be further improved with </a:t>
            </a:r>
            <a:r>
              <a:rPr lang="en-US" sz="1600" b="1" dirty="0"/>
              <a:t>phase-based ranging</a:t>
            </a:r>
            <a:r>
              <a:rPr lang="en-US" sz="1600" dirty="0"/>
              <a:t> for sub-meter precision.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1600"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709</Words>
  <Application>Microsoft Office PowerPoint</Application>
  <PresentationFormat>On-screen Show (16:9)</PresentationFormat>
  <Paragraphs>92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Aharoni</vt:lpstr>
      <vt:lpstr>Montserrat</vt:lpstr>
      <vt:lpstr>Montserrat Light</vt:lpstr>
      <vt:lpstr>Arial</vt:lpstr>
      <vt:lpstr>Cambria Math</vt:lpstr>
      <vt:lpstr>Nicholas template</vt:lpstr>
      <vt:lpstr>Bluetooth based distance measurement</vt:lpstr>
      <vt:lpstr>PowerPoint Presentation</vt:lpstr>
      <vt:lpstr>Roadmap</vt:lpstr>
      <vt:lpstr>1. RSSI-Based Measurement</vt:lpstr>
      <vt:lpstr>How RSSI work’s</vt:lpstr>
      <vt:lpstr> 2. Problems with RSSI </vt:lpstr>
      <vt:lpstr>PowerPoint Presentation</vt:lpstr>
      <vt:lpstr>3. Channel sounding</vt:lpstr>
      <vt:lpstr>Working of channel sounding(RTT)</vt:lpstr>
      <vt:lpstr>ESP-32 C6 based implementation</vt:lpstr>
      <vt:lpstr>RSSI</vt:lpstr>
      <vt:lpstr>Channel sounding(RTT) (click here)</vt:lpstr>
      <vt:lpstr>Deployed Units &amp; tested environments</vt:lpstr>
      <vt:lpstr>Accuracy Analysis</vt:lpstr>
      <vt:lpstr>A graph comparing the original distance and the measured distances using RSSI (click here)</vt:lpstr>
      <vt:lpstr>A graph depicting original distance values vs the RTT calculated distances</vt:lpstr>
      <vt:lpstr>Future Improvements</vt:lpstr>
      <vt:lpstr>Limitations in Implementing Full Channel Sounding with IQ Samples </vt:lpstr>
      <vt:lpstr>PowerPoint Presentation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 sairithivik</dc:creator>
  <cp:lastModifiedBy>ch sairithivik</cp:lastModifiedBy>
  <cp:revision>3</cp:revision>
  <dcterms:modified xsi:type="dcterms:W3CDTF">2025-08-12T04:47:44Z</dcterms:modified>
</cp:coreProperties>
</file>